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1_0.xml" ContentType="application/vnd.ms-powerpoint.comments+xml"/>
  <Override PartName="/ppt/notesSlides/notesSlide3.xml" ContentType="application/vnd.openxmlformats-officedocument.presentationml.notesSlide+xml"/>
  <Override PartName="/ppt/comments/modernComment_125_BE8FB51E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B4418D-D5E5-357C-D15D-3AA14442281A}" name="Stewart Myers" initials="SM" userId="46b305e95e86004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5958"/>
  </p:normalViewPr>
  <p:slideViewPr>
    <p:cSldViewPr snapToGrid="0" snapToObjects="1">
      <p:cViewPr varScale="1">
        <p:scale>
          <a:sx n="96" d="100"/>
          <a:sy n="96" d="100"/>
        </p:scale>
        <p:origin x="176" y="4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4504" y="2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Intangible</c:v>
                </c:pt>
              </c:strCache>
            </c:strRef>
          </c:tx>
          <c:spPr>
            <a:solidFill>
              <a:srgbClr val="4F46E5"/>
            </a:solidFill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1995</c:v>
                </c:pt>
                <c:pt idx="1">
                  <c:v>2015</c:v>
                </c:pt>
                <c:pt idx="2">
                  <c:v>2020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84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B3-714D-9875-07290165B8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Tangible</c:v>
                </c:pt>
              </c:strCache>
            </c:strRef>
          </c:tx>
          <c:spPr>
            <a:solidFill>
              <a:srgbClr val="E5E7EB"/>
            </a:solidFill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1995</c:v>
                </c:pt>
                <c:pt idx="1">
                  <c:v>2015</c:v>
                </c:pt>
                <c:pt idx="2">
                  <c:v>2020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B3-714D-9875-07290165B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0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B728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F126CD-FECA-B249-B08D-1CF436D9514E}" authorId="{ECB4418D-D5E5-357C-D15D-3AA14442281A}" created="2026-02-11T20:39:47.542">
    <pc:sldMkLst xmlns:pc="http://schemas.microsoft.com/office/powerpoint/2013/main/command">
      <pc:docMk/>
      <pc:sldMk cId="0" sldId="257"/>
    </pc:sldMkLst>
    <p188:txBody>
      <a:bodyPr/>
      <a:lstStyle/>
      <a:p>
        <a:r>
          <a:rPr lang="en-US"/>
          <a:t>The iconic "hello" script, which appeared on the first Macintosh in 1984, was created by graphic designer Susan Kare. She was commissioned by Apple to design user-friendly icons, typefaces, and interface elements for the original Macintosh team, including the famous cursive "hello" text. </a:t>
        </a:r>
      </a:p>
    </p188:txBody>
  </p188:cm>
</p188:cmLst>
</file>

<file path=ppt/comments/modernComment_125_BE8FB51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054C92-AFAB-B741-A301-2275F3E80C15}" authorId="{ECB4418D-D5E5-357C-D15D-3AA14442281A}" created="2026-02-12T15:03:31.423">
    <pc:sldMkLst xmlns:pc="http://schemas.microsoft.com/office/powerpoint/2013/main/command">
      <pc:docMk/>
      <pc:sldMk cId="3197089054" sldId="293"/>
    </pc:sldMkLst>
    <p188:txBody>
      <a:bodyPr/>
      <a:lstStyle/>
      <a:p>
        <a:r>
          <a:rPr lang="en-US"/>
          <a:t>The iconic "hello" script, which appeared on the first Macintosh in 1984, was created by graphic designer Susan Kare. She was commissioned by Apple to design user-friendly icons, typefaces, and interface elements for the original Macintosh team, including the famous cursive "hello" text.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22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Susan+Kare&amp;oq=who+made+the+hello+screen+for+the+first+mac%3F&amp;gs_lcrp=EgZjaHJvbWUyBggAEEUYOTIHCAEQIRigATIHCAIQIRigATIHCAMQIRigATIHCAQQIRigATIHCAUQIRigATIHCAYQIRirAjIHCAcQIRirAjIHCAgQIRifBTIHCAkQIRifBdIBCDkzNDRqMGo0qAIDsAIB8QVdx9usYTZ3g_EFXcfbrGE2d4M&amp;sourceid=chrome&amp;ie=UTF-8&amp;mstk=AUtExfCSUwSJgmJwE9ARnRg5nKcQ9EX3C8TBfeLvMnpk2k_NEcAmUNhITdID4xbcFYsvNxVdQbmuqMviN_jy1Xs__YRtXML8SL1uA0nu8Zyhr2KrfAkn1CHMfRSv8MTzfxj4s2TdP4mTuDTX9nlfYDxZp-ZQ3Pr9ZXnjeIE7Q8syBT7AIsFIH5bdG8c8nGHawkZqrHG7gvM36dJGEF5_Rqg_pnTlCHQGIaD6W7JvlBcINp4TI1USA04o3JzwG6eAfvtheIXaibui83-qqMAU3YcPAd2gHDRYrlkzQ0C6M7at-3MfYw&amp;csui=3&amp;ved=2ahUKEwiDt-LupNKSAxVkB7wBHWSIEWcQgK4QegQIARAC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ntellectual+property+%28IP%29+and+intangible+asset+services&amp;oq=What+is+oceantomo%3F&amp;gs_lcrp=EgZjaHJvbWUyBggAEEUYOTIJCAEQABgNGIAEMgoIAhAAGAgYDRgeMgoIAxAAGAgYDRgeMg0IBBAAGIYDGIAEGIoFMg0IBRAAGIYDGIAEGIoFMgoIBhAAGKIEGIkFMgoIBxAAGKIEGIkFMgoICBAAGIAEGKIEMgoICRAAGKIEGIkF0gEINDUyMGowajeoAgiwAgHxBRDJC7rx1ZDi8QUQyQu68dWQ4g&amp;sourceid=chrome&amp;ie=UTF-8&amp;ved=2ahUKEwiaxtDYntSSAxXqIUQIHaNrFFkQgK4QegYIAQgAEA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May allow for pre-issuance royalties if claims relatively similar, and infringer had actual notice of the published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Puts competitors on notice that a patent application has been filed</a:t>
            </a:r>
            <a:br>
              <a:rPr lang="en-US" dirty="0"/>
            </a:br>
            <a:r>
              <a:rPr lang="en-US" dirty="0"/>
              <a:t>• Creates uncertainty that can deter copying</a:t>
            </a:r>
            <a:br>
              <a:rPr lang="en-US" dirty="0"/>
            </a:br>
            <a:r>
              <a:rPr lang="en-US" dirty="0"/>
              <a:t>• Signals seriousness and professionalism</a:t>
            </a:r>
            <a:br>
              <a:rPr lang="en-US" dirty="0"/>
            </a:br>
            <a:r>
              <a:rPr lang="en-US" dirty="0"/>
              <a:t>• Strengthens negotiating leverage with investors and partners</a:t>
            </a:r>
            <a:br>
              <a:rPr lang="en-US" dirty="0"/>
            </a:br>
            <a:r>
              <a:rPr lang="en-US" dirty="0"/>
              <a:t>• Supports potential pre-issuance royalty claims (if statutory requirements are met)</a:t>
            </a:r>
            <a:br>
              <a:rPr lang="en-US" dirty="0"/>
            </a:br>
            <a:r>
              <a:rPr lang="en-US" dirty="0"/>
              <a:t>• Helps establish awareness that may support later willfulness arguments</a:t>
            </a:r>
            <a:br>
              <a:rPr lang="en-US" dirty="0"/>
            </a:br>
            <a:r>
              <a:rPr lang="en-US" dirty="0"/>
              <a:t>• Enhances perceived value of the invention</a:t>
            </a:r>
            <a:br>
              <a:rPr lang="en-US" dirty="0"/>
            </a:br>
            <a:r>
              <a:rPr lang="en-US" dirty="0"/>
              <a:t>• Costs nothing beyond filing the application</a:t>
            </a:r>
            <a:br>
              <a:rPr lang="en-US" dirty="0"/>
            </a:br>
            <a:r>
              <a:rPr lang="en-US" dirty="0"/>
              <a:t>• Protects priority date while product is being developed or marketed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Parody</a:t>
            </a:r>
            <a:br>
              <a:rPr lang="en-US" dirty="0"/>
            </a:br>
            <a:r>
              <a:rPr lang="en-US" dirty="0"/>
              <a:t>• Commentary</a:t>
            </a:r>
            <a:br>
              <a:rPr lang="en-US" dirty="0"/>
            </a:br>
            <a:r>
              <a:rPr lang="en-US" dirty="0"/>
              <a:t>• Criticism</a:t>
            </a:r>
            <a:br>
              <a:rPr lang="en-US" dirty="0"/>
            </a:br>
            <a:r>
              <a:rPr lang="en-US" dirty="0"/>
              <a:t>• News reporting</a:t>
            </a:r>
            <a:br>
              <a:rPr lang="en-US" dirty="0"/>
            </a:br>
            <a:r>
              <a:rPr lang="en-US" dirty="0"/>
              <a:t>• Scholarship</a:t>
            </a:r>
            <a:br>
              <a:rPr lang="en-US" dirty="0"/>
            </a:br>
            <a:r>
              <a:rPr lang="en-US" dirty="0"/>
              <a:t>• Transformative 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</a:t>
            </a:r>
            <a:r>
              <a:rPr lang="en-US" dirty="0" err="1"/>
              <a:t>TypeDuration</a:t>
            </a:r>
            <a:endParaRPr lang="en-US" dirty="0"/>
          </a:p>
          <a:p>
            <a:r>
              <a:rPr lang="en-US" dirty="0"/>
              <a:t>Created 1978 or </a:t>
            </a:r>
            <a:r>
              <a:rPr lang="en-US" dirty="0" err="1"/>
              <a:t>laterLife</a:t>
            </a:r>
            <a:r>
              <a:rPr lang="en-US" dirty="0"/>
              <a:t> + 70</a:t>
            </a:r>
          </a:p>
          <a:p>
            <a:r>
              <a:rPr lang="en-US" dirty="0"/>
              <a:t>Joint work70 years after last author dies</a:t>
            </a:r>
          </a:p>
          <a:p>
            <a:r>
              <a:rPr lang="en-US" dirty="0"/>
              <a:t>Work made for hire (post-1978)95 years from publication or 120 from creation</a:t>
            </a:r>
          </a:p>
          <a:p>
            <a:r>
              <a:rPr lang="en-US" dirty="0"/>
              <a:t>Published before 197895 years from publication</a:t>
            </a:r>
          </a:p>
          <a:p>
            <a:r>
              <a:rPr lang="en-US" dirty="0"/>
              <a:t>Created pre-1978 but unpublished Life + 70 (with transitional minimums)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br>
              <a:rPr lang="en-US" dirty="0"/>
            </a:br>
            <a:r>
              <a:rPr lang="en-US" b="1" dirty="0"/>
              <a:t>Anything published in the United States in 1929 or earlier is now in the public domain.</a:t>
            </a:r>
            <a:endParaRPr lang="en-US" dirty="0"/>
          </a:p>
          <a:p>
            <a:endParaRPr lang="en-US" dirty="0"/>
          </a:p>
          <a:p>
            <a:r>
              <a:rPr lang="en-US" dirty="0"/>
              <a:t>Public domain works = 1929. Every Jan 1</a:t>
            </a:r>
            <a:r>
              <a:rPr lang="en-US" baseline="30000" dirty="0"/>
              <a:t>st</a:t>
            </a:r>
            <a:r>
              <a:rPr lang="en-US" dirty="0"/>
              <a:t>, another year ticks off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Author writes a manuscript in 1929 at age 25</a:t>
            </a:r>
          </a:p>
          <a:p>
            <a:r>
              <a:rPr lang="en-US" dirty="0"/>
              <a:t>Lives until 1985</a:t>
            </a:r>
          </a:p>
          <a:p>
            <a:r>
              <a:rPr lang="en-US" dirty="0"/>
              <a:t>Copyright lasts until 1985 + 70 = 2055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
[Sources]
- https://www.copyright.gov/help/faq/faq-general.html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the more widespread author, artist, painter owning the copyright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https://www.copyright.gov/help/faq/faq-general.html
- https://www.copyright.gov/engage/docs/registration.pdf (registration prerequisite)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“Independent brand valuation firms peg the NIKE brand at roughly $29B–$34B, and the Swoosh is a primary brand identifier within that asset, so its implied value is in the tens of billions.”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Exxon story
[Sources]
- https://www.uspto.gov/trademarks/basics/what-trademark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https://www.uspto.gov/trademarks/basics/why-register-your-trademark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iconic "hello" script, which appeared on the first Macintosh in 1984, was created by graphic designer </a:t>
            </a:r>
            <a:r>
              <a:rPr lang="en-US" b="1" dirty="0">
                <a:effectLst/>
                <a:hlinkClick r:id="rId3"/>
              </a:rPr>
              <a:t>Susan Kare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She was commissioned by Apple to design user-friendly icons, typefaces, and interface elements for the original Macintosh team, including the famous cursive "hello" text. </a:t>
            </a:r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 bit by 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https://www.uspto.gov/trademarks/basics/why-register-your-trademark
- https://www.uspto.gov/trademarks/basics/what-trademark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https://www.law.cornell.edu/uscode/text/18/1839 (definition)
- https://commons.wikimedia.org/wiki/File:Vault_Door,_Federal_Hall.jpg (photo, CC BY-SA 4.0)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https://www.uspto.gov/sites/default/files/documents/tradesecretsiptoolkit.pdf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https://www.uspto.gov/sites/default/files/documents/tradesecretsiptoolkit.pdf
- https://www.uspto.gov/patents/basics/essentials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https://www.uspto.gov/sites/default/files/documents/tradesecretsiptoolkit.pdf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https://www.law.cornell.edu/uscode/text/18/1839
- https://www.uspto.gov/sites/default/files/documents/tradesecretsiptoolkit.pdf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Readily portable burrito</a:t>
            </a:r>
          </a:p>
          <a:p>
            <a:endParaRPr lang="en-US" dirty="0"/>
          </a:p>
          <a:p>
            <a:r>
              <a:rPr lang="en-US" dirty="0"/>
              <a:t>Utility patent: 20 years from earliest non-provisional filing date</a:t>
            </a:r>
            <a:br>
              <a:rPr lang="en-US" dirty="0"/>
            </a:br>
            <a:r>
              <a:rPr lang="en-US" dirty="0"/>
              <a:t>• Design patent (filed on or after May 13, 2015): 15 years from issuance</a:t>
            </a:r>
            <a:br>
              <a:rPr lang="en-US" dirty="0"/>
            </a:br>
            <a:r>
              <a:rPr lang="en-US" dirty="0"/>
              <a:t>• Design patent (filed before May 13, 2015): 14 years from issuance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https://www.uspto.gov/patents/basics/essentials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iconic "hello" script, which appeared on the first Macintosh in 1984, was created by graphic designer Susan Kare. She was commissioned by Apple to design user-friendly icons, typefaces, and interface elements for the original Macintosh team, including the famous cursive "hello" text. 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585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Suggested timing: ~5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https://www.uspto.gov/patents/basics/apply
- https://www.uspto.gov/patents/basics/essentials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Suggested timing: ~6 min
[Sources]
- https://www.uspto.gov/patents/basics/apply/provisional-application
- https://www.uspto.gov/sites/default/files/patents/resources/types/provisional_appRevised.pdf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https://www.uspto.gov/patents/basics/apply (patent pending referenced)
- https://www.uspto.gov/sites/default/files/patents/resources/types/provisional_appRevised.pdf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Suggested timing: ~4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Suggested timing: 5–10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Underwear gnomes: Step </a:t>
            </a:r>
            <a:r>
              <a:rPr lang="en-US" dirty="0"/>
              <a:t>2!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firm specializing in </a:t>
            </a:r>
            <a:r>
              <a:rPr lang="en-US" dirty="0">
                <a:effectLst/>
                <a:hlinkClick r:id="rId3"/>
              </a:rPr>
              <a:t>intellectual property (IP) and intangible asset services</a:t>
            </a:r>
            <a:r>
              <a:rPr lang="en-US" dirty="0"/>
              <a:t>, including expert testimony, valuation, strategy, and risk management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overlap between these areas, don’t waste money on what’s not important. Especially at startup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https://www.uspto.gov/sites/default/files/documents/TM-Registration-Toolkit.pdf (IP types overview)
- https://www.copyright.gov/help/faq/faq-general.html (copyright basics)
- https://www.law.cornell.edu/uscode/text/18/1839 (trade secret definition, DTSA)
- https://www.uspto.gov/patents/basics/essentials (patent basics)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5_BE8FB51E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p_deck_assets/pitch_audience.jpg"/>
          <p:cNvPicPr>
            <a:picLocks noChangeAspect="1"/>
          </p:cNvPicPr>
          <p:nvPr/>
        </p:nvPicPr>
        <p:blipFill>
          <a:blip r:embed="rId3"/>
          <a:srcRect t="7811" b="781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6629400" cy="6858000"/>
          </a:xfrm>
          <a:prstGeom prst="rect">
            <a:avLst/>
          </a:prstGeom>
          <a:solidFill>
            <a:srgbClr val="0B1F33">
              <a:alpha val="85000"/>
            </a:srgbClr>
          </a:solidFill>
          <a:ln w="12700">
            <a:solidFill>
              <a:srgbClr val="0B1F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6629400" cy="18288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0080" y="1097280"/>
            <a:ext cx="56692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 for Pitch</a:t>
            </a:r>
            <a:endParaRPr lang="en-US" sz="4400" dirty="0"/>
          </a:p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Competition Founders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658368" y="2514600"/>
            <a:ext cx="56692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 • Profit • Pitch with confidence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640080" y="3246120"/>
            <a:ext cx="5394960" cy="960120"/>
          </a:xfrm>
          <a:prstGeom prst="round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68680" y="3383280"/>
            <a:ext cx="5029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Stewart Myers • Registered Patent Attorney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 • Modern Patent Protection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Myth-busting (startup edition)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Save yourself pain later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822960" y="1645920"/>
            <a:ext cx="3611880" cy="4389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822960" y="1645920"/>
            <a:ext cx="109728" cy="4389120"/>
          </a:xfrm>
          <a:prstGeom prst="rect">
            <a:avLst/>
          </a:prstGeom>
          <a:solidFill>
            <a:srgbClr val="1A73E8"/>
          </a:solidFill>
          <a:ln w="12700">
            <a:solidFill>
              <a:srgbClr val="1A73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024128" y="1874520"/>
            <a:ext cx="3291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“I emailed myself proof”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024128" y="2514600"/>
            <a:ext cx="3291840" cy="3383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Copyright exists automatically, but enforcement often requires registration. Emailing yourself is not a strategy.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4297680" y="1645920"/>
            <a:ext cx="3611880" cy="4389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4297680" y="1645920"/>
            <a:ext cx="109728" cy="438912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498848" y="1874520"/>
            <a:ext cx="3291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“NDA fixes everything”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4498848" y="2514600"/>
            <a:ext cx="3291840" cy="3383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NDAs are useful, but they do not create patents, trademarks, or copyrights — and they can be hard to enforce.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7772400" y="1645920"/>
            <a:ext cx="3611880" cy="4389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7772400" y="1645920"/>
            <a:ext cx="109728" cy="438912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7973568" y="1874520"/>
            <a:ext cx="3291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“Patent pending = protected”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7973568" y="2514600"/>
            <a:ext cx="3291840" cy="3383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 pending is a status, not a guarantee. Protection depends on what ultimately issues (if anything).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8899855" y="0"/>
            <a:ext cx="3291840" cy="6858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1520" y="2240280"/>
            <a:ext cx="1143000" cy="1143000"/>
          </a:xfrm>
          <a:prstGeom prst="ellipse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  <a:effectLst>
            <a:outerShdw blurRad="50800" dist="1905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31520" y="2240280"/>
            <a:ext cx="114300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600" b="1" dirty="0">
                <a:solidFill>
                  <a:srgbClr val="0B1F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©</a:t>
            </a:r>
            <a:endParaRPr lang="en-US" sz="4600" dirty="0"/>
          </a:p>
        </p:txBody>
      </p:sp>
      <p:sp>
        <p:nvSpPr>
          <p:cNvPr id="6" name="Text 4"/>
          <p:cNvSpPr/>
          <p:nvPr/>
        </p:nvSpPr>
        <p:spPr>
          <a:xfrm>
            <a:off x="2057400" y="2011680"/>
            <a:ext cx="652241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Copyrights</a:t>
            </a:r>
            <a:endParaRPr lang="en-US" sz="5400" dirty="0"/>
          </a:p>
        </p:txBody>
      </p:sp>
      <p:sp>
        <p:nvSpPr>
          <p:cNvPr id="7" name="Text 5"/>
          <p:cNvSpPr/>
          <p:nvPr/>
        </p:nvSpPr>
        <p:spPr>
          <a:xfrm>
            <a:off x="2103120" y="2788920"/>
            <a:ext cx="643097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Protecting creative expression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Copyrights: what are they?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default protection for original expression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pic>
        <p:nvPicPr>
          <p:cNvPr id="8" name="Image 0" descr="/mnt/data/ip_deck_assets/pitch_laptop.jpg"/>
          <p:cNvPicPr>
            <a:picLocks noChangeAspect="1"/>
          </p:cNvPicPr>
          <p:nvPr/>
        </p:nvPicPr>
        <p:blipFill>
          <a:blip r:embed="rId3"/>
          <a:srcRect l="20536" r="20536"/>
          <a:stretch/>
        </p:blipFill>
        <p:spPr>
          <a:xfrm>
            <a:off x="7543800" y="1508760"/>
            <a:ext cx="4526280" cy="5120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731520" y="1508760"/>
            <a:ext cx="6629400" cy="512064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05840" y="1737360"/>
            <a:ext cx="6126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Copyright protects original works of authorship fixed in a tangible medium.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05840" y="2514600"/>
            <a:ext cx="6126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Startup examples: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05840" y="1854907"/>
            <a:ext cx="6126480" cy="3383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Software code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 copy + graphics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photos + videos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decks and marketing materials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UX/UI artwork (not the underlying idea)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Copyright: what it protects (and doesn’t)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Expression vs. ideas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640080" y="1417320"/>
            <a:ext cx="5272888" cy="5074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278728" y="1417320"/>
            <a:ext cx="5272888" cy="5074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60120" y="1645920"/>
            <a:ext cx="46328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Usually protected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960120" y="2057400"/>
            <a:ext cx="4632808" cy="4160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 code (your specific code)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Artwork / graphics / photos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Text (copy, documentation)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Audio/video content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UI layout and design elements (as art)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598768" y="1645920"/>
            <a:ext cx="46328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Usually NOT protected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6598768" y="2057400"/>
            <a:ext cx="4632808" cy="4160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Ideas, concepts, or “the app idea”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Facts and data (by themselves)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 methods / processes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 phrases or names (use trademark)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Someone else’s work you copied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founders profit from copyrights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“Content” can be a moat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31520" y="1508760"/>
            <a:ext cx="10698480" cy="512064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005840" y="1737360"/>
            <a:ext cx="10149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Common profit levers: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005840" y="2029968"/>
            <a:ext cx="10149840" cy="16916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Licensing (SaaS templates, stock assets, APIs docs, training materials)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Partnerships (white-label content, co-marketing assets)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Monetizing media (courses, newsletters, videos)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Enforcement (takedowns of copied marketing pages, images, videos)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Valuation story: “we own the codebase + content library”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to obtain copyright protection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of it is automatic — registration is the upgrade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31520" y="1508760"/>
            <a:ext cx="10698480" cy="51206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05840" y="173736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1) It’s automatic when you create + fix the work (save drafts + dates).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005840" y="2331720"/>
            <a:ext cx="10241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2) Register if you need stronger enforcement (public record; required before suing in U.S. federal court for U.S. works).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005840" y="3017520"/>
            <a:ext cx="102412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3) Use contracts: make sure you actually OWN what contractors create (assignments / work-for-hire).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005840" y="3703320"/>
            <a:ext cx="10241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4) Online copying: DMCA takedown process can help in many contexts.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>
            <a:off x="1005840" y="4343400"/>
            <a:ext cx="10058400" cy="205740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234440" y="4526280"/>
            <a:ext cx="9692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Good founder habit: put “IP ownership” in every contractor agreement.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234440" y="4983480"/>
            <a:ext cx="9692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 don’t own it, you can’t protect it (or sell it).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8899855" y="0"/>
            <a:ext cx="3291840" cy="6858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1520" y="2240280"/>
            <a:ext cx="1143000" cy="1143000"/>
          </a:xfrm>
          <a:prstGeom prst="ellipse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  <a:effectLst>
            <a:outerShdw blurRad="50800" dist="1905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54380" y="2332384"/>
            <a:ext cx="114300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600" b="1" dirty="0">
                <a:solidFill>
                  <a:srgbClr val="0B1F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™</a:t>
            </a:r>
            <a:endParaRPr lang="en-US" sz="4600" dirty="0"/>
          </a:p>
        </p:txBody>
      </p:sp>
      <p:sp>
        <p:nvSpPr>
          <p:cNvPr id="6" name="Text 4"/>
          <p:cNvSpPr/>
          <p:nvPr/>
        </p:nvSpPr>
        <p:spPr>
          <a:xfrm>
            <a:off x="2057400" y="2011680"/>
            <a:ext cx="652241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Trademarks</a:t>
            </a:r>
            <a:endParaRPr lang="en-US" sz="5400" dirty="0"/>
          </a:p>
        </p:txBody>
      </p:sp>
      <p:sp>
        <p:nvSpPr>
          <p:cNvPr id="7" name="Text 5"/>
          <p:cNvSpPr/>
          <p:nvPr/>
        </p:nvSpPr>
        <p:spPr>
          <a:xfrm>
            <a:off x="2103120" y="2788920"/>
            <a:ext cx="643097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Protecting brand identifiers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Trademarks: what are they?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trademark identifies the source of goods/services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1005840" y="1737360"/>
            <a:ext cx="10058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Trademarks protect brand identifiers that tell customers “this came from you.”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005840" y="2377440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Examples: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005840" y="2697480"/>
            <a:ext cx="548640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Company + product names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Logos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Taglines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Sometimes: colors, sounds, packaging (trade dress)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178040" y="2331720"/>
            <a:ext cx="822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2600" dirty="0"/>
          </a:p>
        </p:txBody>
      </p:sp>
      <p:sp>
        <p:nvSpPr>
          <p:cNvPr id="16" name="Text 14"/>
          <p:cNvSpPr/>
          <p:nvPr/>
        </p:nvSpPr>
        <p:spPr>
          <a:xfrm>
            <a:off x="8092440" y="3063240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005840" y="4526280"/>
            <a:ext cx="10058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your pitch: be clear on the brand you’re building and whether you’ve cleared/registered it.</a:t>
            </a:r>
            <a:endParaRPr lang="en-US" sz="1800" dirty="0"/>
          </a:p>
        </p:txBody>
      </p:sp>
      <p:pic>
        <p:nvPicPr>
          <p:cNvPr id="19" name="Picture 2" descr="Picture 56 of 64">
            <a:extLst>
              <a:ext uri="{FF2B5EF4-FFF2-40B4-BE49-F238E27FC236}">
                <a16:creationId xmlns:a16="http://schemas.microsoft.com/office/drawing/2014/main" id="{20E6BE43-0A4D-032E-1E31-6533017D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008" y="2186788"/>
            <a:ext cx="2225192" cy="222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Trademarks: quick pitfalls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 names are cheap to pick — expensive to change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640080" y="1417320"/>
            <a:ext cx="5272888" cy="5074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278728" y="1417320"/>
            <a:ext cx="5272888" cy="5074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60120" y="1645920"/>
            <a:ext cx="46328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this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960120" y="2057400"/>
            <a:ext cx="4632808" cy="4160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Pick a distinctive name (made-up &gt; suggestive &gt; descriptive)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a clearance search early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 domain + social handles (if possible)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™ while building rights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Register when the name matters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598768" y="1645920"/>
            <a:ext cx="46328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Avoid this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6598768" y="2057400"/>
            <a:ext cx="4632808" cy="4160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Generic/descriptive names you can’t own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Assuming LLC name = trademark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Assuming domain name = trademark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Copying “close enough” names/logos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Spending on brand before searching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founders profit from trademarks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 → conversion → pricing power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31520" y="1508760"/>
            <a:ext cx="10698480" cy="512064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005840" y="173736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Trademarks help you: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005840" y="2286000"/>
            <a:ext cx="10058400" cy="14405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Prevent look-alike competitors from stealing customers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loyalty and increase conversion rates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Expand into new product lines (brand extension)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License/franchise (brand becomes a revenue engine)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diligence friction: investors like clean brand ownership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1005840" y="5379057"/>
            <a:ext cx="10058400" cy="868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234440" y="5543649"/>
            <a:ext cx="9692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Pitch-friendly phrasing: “We’ve cleared the brand and filed for federal registration.”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p_deck_assets/hell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306" y="0"/>
            <a:ext cx="9195084" cy="6858000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to obtain trademark protection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creates rights; registration strengthens them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31520" y="1519777"/>
            <a:ext cx="11254832" cy="51206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005840" y="2103120"/>
            <a:ext cx="1965960" cy="219456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143000" y="2240280"/>
            <a:ext cx="1691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Search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1143000" y="2606040"/>
            <a:ext cx="1691640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Clearance search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(trademarks + common law)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2971800" y="2971800"/>
            <a:ext cx="228600" cy="457200"/>
          </a:xfrm>
          <a:prstGeom prst="rightArrow">
            <a:avLst/>
          </a:prstGeom>
          <a:solidFill>
            <a:srgbClr val="6B7280"/>
          </a:solidFill>
          <a:ln w="127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200400" y="2103120"/>
            <a:ext cx="1965960" cy="219456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337560" y="2240280"/>
            <a:ext cx="1691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File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3337560" y="2606040"/>
            <a:ext cx="1691640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USPTO application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(goods/services classes)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166360" y="2971800"/>
            <a:ext cx="228600" cy="457200"/>
          </a:xfrm>
          <a:prstGeom prst="rightArrow">
            <a:avLst/>
          </a:prstGeom>
          <a:solidFill>
            <a:srgbClr val="6B7280"/>
          </a:solidFill>
          <a:ln w="127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5394960" y="2103120"/>
            <a:ext cx="1965960" cy="219456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532120" y="2240280"/>
            <a:ext cx="1691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Exam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532120" y="2606040"/>
            <a:ext cx="1691640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Office actions?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Respond if needed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7360920" y="2971800"/>
            <a:ext cx="228600" cy="457200"/>
          </a:xfrm>
          <a:prstGeom prst="rightArrow">
            <a:avLst/>
          </a:prstGeom>
          <a:solidFill>
            <a:srgbClr val="6B7280"/>
          </a:solidFill>
          <a:ln w="127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7589520" y="2103120"/>
            <a:ext cx="1965960" cy="219456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7726680" y="2240280"/>
            <a:ext cx="1691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Publish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7726680" y="2606040"/>
            <a:ext cx="1691640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Opposition period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(others can object)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9555480" y="2971800"/>
            <a:ext cx="228600" cy="457200"/>
          </a:xfrm>
          <a:prstGeom prst="rightArrow">
            <a:avLst/>
          </a:prstGeom>
          <a:solidFill>
            <a:srgbClr val="6B7280"/>
          </a:solidFill>
          <a:ln w="127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9784080" y="2103120"/>
            <a:ext cx="1965960" cy="219456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9921240" y="2240280"/>
            <a:ext cx="1691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Register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9921240" y="2606040"/>
            <a:ext cx="1691640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® after registration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Maintain renewals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1005840" y="457200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Founders shortcut: do the search BEFORE you print 5,000 boxes.</a:t>
            </a:r>
            <a:endParaRPr lang="en-US" sz="1800" dirty="0"/>
          </a:p>
        </p:txBody>
      </p:sp>
      <p:sp>
        <p:nvSpPr>
          <p:cNvPr id="29" name="Text 27"/>
          <p:cNvSpPr/>
          <p:nvPr/>
        </p:nvSpPr>
        <p:spPr>
          <a:xfrm>
            <a:off x="1005840" y="507492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Registration benefits include nationwide presumptions and federal enforcement.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8899855" y="0"/>
            <a:ext cx="3291840" cy="6858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1520" y="2240280"/>
            <a:ext cx="1143000" cy="1143000"/>
          </a:xfrm>
          <a:prstGeom prst="ellipse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  <a:effectLst>
            <a:outerShdw blurRad="50800" dist="1905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31520" y="2331721"/>
            <a:ext cx="114300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600" b="1" dirty="0">
                <a:solidFill>
                  <a:srgbClr val="0B1F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🔒</a:t>
            </a:r>
            <a:endParaRPr lang="en-US" sz="4600" dirty="0"/>
          </a:p>
        </p:txBody>
      </p:sp>
      <p:sp>
        <p:nvSpPr>
          <p:cNvPr id="6" name="Text 4"/>
          <p:cNvSpPr/>
          <p:nvPr/>
        </p:nvSpPr>
        <p:spPr>
          <a:xfrm>
            <a:off x="2057400" y="2011680"/>
            <a:ext cx="652241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 Secrets</a:t>
            </a:r>
            <a:endParaRPr lang="en-US" sz="5400" dirty="0"/>
          </a:p>
        </p:txBody>
      </p:sp>
      <p:sp>
        <p:nvSpPr>
          <p:cNvPr id="7" name="Text 5"/>
          <p:cNvSpPr/>
          <p:nvPr/>
        </p:nvSpPr>
        <p:spPr>
          <a:xfrm>
            <a:off x="2103120" y="2788920"/>
            <a:ext cx="643097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Protection by secrecy</a:t>
            </a: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 secrets: what are they?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it’s public, it’s not a secret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pic>
        <p:nvPicPr>
          <p:cNvPr id="8" name="Image 0" descr="/mnt/data/ip_deck_assets/vault_door.jpg"/>
          <p:cNvPicPr>
            <a:picLocks noChangeAspect="1"/>
          </p:cNvPicPr>
          <p:nvPr/>
        </p:nvPicPr>
        <p:blipFill>
          <a:blip r:embed="rId3"/>
          <a:srcRect t="7325" b="7325"/>
          <a:stretch/>
        </p:blipFill>
        <p:spPr>
          <a:xfrm>
            <a:off x="7543800" y="1508760"/>
            <a:ext cx="4526280" cy="512064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731520" y="1508760"/>
            <a:ext cx="6629400" cy="512064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05840" y="1737360"/>
            <a:ext cx="61264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trade secret is valuable information that you take reasonable measures to keep secret.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005840" y="2651760"/>
            <a:ext cx="6126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requirements: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05840" y="2498697"/>
            <a:ext cx="612648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generally known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Economic value from being secret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Reasonable secrecy measures (access control, NDAs, etc.)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005840" y="5120640"/>
            <a:ext cx="6172200" cy="1325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234440" y="5303520"/>
            <a:ext cx="5715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 secret protection can last forever… until you lose secrecy.</a:t>
            </a:r>
            <a:endParaRPr 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 secrets: what they can protect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+ technical know-how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640080" y="1417320"/>
            <a:ext cx="5272888" cy="5074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278728" y="1417320"/>
            <a:ext cx="5272888" cy="5074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60120" y="1645920"/>
            <a:ext cx="46328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Good trade secret candidates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960120" y="2057400"/>
            <a:ext cx="4632808" cy="4160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Pricing models, margins, supplier terms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Algorithms / ML features (if hard to reverse engineer)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lists + sales playbooks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Manufacturing methods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Roadmaps and internal analytics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598768" y="1645920"/>
            <a:ext cx="46328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Bad trade secret candidates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6598768" y="2057400"/>
            <a:ext cx="4632808" cy="4160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Anything you must publicly disclose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Anything competitors can easily reverse engineer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Things shared widely without controls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“Everyone knows this” methods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 leaked in a pitch deck or demo</a:t>
            </a:r>
            <a:endParaRPr lang="en-US" sz="15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 secret vs patent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fork in the road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77240" y="1508760"/>
            <a:ext cx="10652760" cy="512064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51560" y="1737360"/>
            <a:ext cx="10058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 3 questions: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1051560" y="2194560"/>
            <a:ext cx="10058400" cy="868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234440" y="2359152"/>
            <a:ext cx="3840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1) Can competitors reverse engineer it quickly?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4983480" y="2359152"/>
            <a:ext cx="2743200" cy="548640"/>
          </a:xfrm>
          <a:prstGeom prst="roundRect">
            <a:avLst/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5102352" y="2450592"/>
            <a:ext cx="2514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65F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→ Secret is feasible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7863840" y="2359152"/>
            <a:ext cx="3246120" cy="548640"/>
          </a:xfrm>
          <a:prstGeom prst="roundRect">
            <a:avLst/>
          </a:prstGeom>
          <a:solidFill>
            <a:srgbClr val="FFFBEB"/>
          </a:solidFill>
          <a:ln w="12700">
            <a:solidFill>
              <a:srgbClr val="FDE6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8001000" y="2450592"/>
            <a:ext cx="2971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 → Patent may be better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1051560" y="3246120"/>
            <a:ext cx="10058400" cy="868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234440" y="3410712"/>
            <a:ext cx="3840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2) Do you need to disclose it to sell/use it?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4983480" y="3410712"/>
            <a:ext cx="2743200" cy="548640"/>
          </a:xfrm>
          <a:prstGeom prst="roundRect">
            <a:avLst/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102352" y="3502152"/>
            <a:ext cx="2514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65F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→ Secret is feasible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7863840" y="3410712"/>
            <a:ext cx="3246120" cy="548640"/>
          </a:xfrm>
          <a:prstGeom prst="roundRect">
            <a:avLst/>
          </a:prstGeom>
          <a:solidFill>
            <a:srgbClr val="FFFBEB"/>
          </a:solidFill>
          <a:ln w="12700">
            <a:solidFill>
              <a:srgbClr val="FDE6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8001000" y="3502152"/>
            <a:ext cx="2971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Yes → Patent (or contracts)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1051560" y="4297680"/>
            <a:ext cx="10058400" cy="868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1234440" y="4462272"/>
            <a:ext cx="3840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3) Will it still be valuable in 2–5 years?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4983480" y="4462272"/>
            <a:ext cx="2743200" cy="548640"/>
          </a:xfrm>
          <a:prstGeom prst="roundRect">
            <a:avLst/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5102352" y="4553712"/>
            <a:ext cx="2514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65F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Maybe/yes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7863840" y="4462272"/>
            <a:ext cx="3246120" cy="548640"/>
          </a:xfrm>
          <a:prstGeom prst="roundRect">
            <a:avLst/>
          </a:prstGeom>
          <a:solidFill>
            <a:srgbClr val="FFFBEB"/>
          </a:solidFill>
          <a:ln w="12700">
            <a:solidFill>
              <a:srgbClr val="FDE6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8001000" y="4553712"/>
            <a:ext cx="2971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2400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short-lived, secret may win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1051560" y="544068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tradeoff: patents require disclosure; trade secrets require discipline.</a:t>
            </a: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founders profit from trade secrets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Fast, flexible protection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31520" y="1533029"/>
            <a:ext cx="10698480" cy="512064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05840" y="1828800"/>
            <a:ext cx="10058400" cy="4389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registration costs; protection can be immediate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Great for processes and know-how that never shows up in the product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Works well with contracts (NDAs, confidentiality clauses)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Useful even if you later patent other parts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increase acquisition value (documented secret sauce)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1066800" y="5463540"/>
            <a:ext cx="10058400" cy="868680"/>
          </a:xfrm>
          <a:prstGeom prst="roundRect">
            <a:avLst/>
          </a:prstGeom>
          <a:solidFill>
            <a:srgbClr val="FEF2F2"/>
          </a:solidFill>
          <a:ln w="12700">
            <a:solidFill>
              <a:srgbClr val="FECACA"/>
            </a:solidFill>
            <a:prstDash val="solid"/>
          </a:ln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295400" y="5628132"/>
            <a:ext cx="9692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991B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But: one accidental public disclosure can destroy the asset.</a:t>
            </a:r>
            <a:endParaRPr lang="en-US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to obtain trade secret protection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It’s a practice, not a filing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31520" y="1508760"/>
            <a:ext cx="10698480" cy="51206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05840" y="173736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 secret “checklist”: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1066647" y="2114052"/>
            <a:ext cx="10058400" cy="18996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79400" indent="-279400">
              <a:buSzPct val="100000"/>
              <a:buChar char="•"/>
            </a:pPr>
            <a:r>
              <a:rPr lang="en-US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dentify the secret (write it down; label it)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 access (need-to-know; role-based permissions)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NDAs/confidentiality clauses with employees + contractors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Secure storage (passwords, encryption, access logs)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Exit hygiene (offboarding checklists, device returns)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Don’t overshare in pitches, demos, or public repos</a:t>
            </a:r>
            <a:endParaRPr lang="en-US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8899855" y="0"/>
            <a:ext cx="3291840" cy="6858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1520" y="2240280"/>
            <a:ext cx="1143000" cy="1143000"/>
          </a:xfrm>
          <a:prstGeom prst="ellipse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  <a:effectLst>
            <a:outerShdw blurRad="50800" dist="1905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31520" y="2331721"/>
            <a:ext cx="114300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600" b="1" dirty="0">
                <a:solidFill>
                  <a:srgbClr val="0B1F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⚙</a:t>
            </a:r>
            <a:endParaRPr lang="en-US" sz="4600" dirty="0"/>
          </a:p>
        </p:txBody>
      </p:sp>
      <p:sp>
        <p:nvSpPr>
          <p:cNvPr id="6" name="Text 4"/>
          <p:cNvSpPr/>
          <p:nvPr/>
        </p:nvSpPr>
        <p:spPr>
          <a:xfrm>
            <a:off x="2057400" y="2011680"/>
            <a:ext cx="6522415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Patents</a:t>
            </a:r>
            <a:endParaRPr lang="en-US" sz="5400" dirty="0"/>
          </a:p>
        </p:txBody>
      </p:sp>
      <p:sp>
        <p:nvSpPr>
          <p:cNvPr id="7" name="Text 5"/>
          <p:cNvSpPr/>
          <p:nvPr/>
        </p:nvSpPr>
        <p:spPr>
          <a:xfrm>
            <a:off x="2103120" y="2788920"/>
            <a:ext cx="643097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Protecting inventions</a:t>
            </a:r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Patents: what are they?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patent is the right to exclude (not a right to practice)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9" name="Shape 6"/>
          <p:cNvSpPr/>
          <p:nvPr/>
        </p:nvSpPr>
        <p:spPr>
          <a:xfrm>
            <a:off x="731520" y="1508760"/>
            <a:ext cx="6537960" cy="512064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05840" y="1737360"/>
            <a:ext cx="59893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U.S. patent gives the right to exclude others from making, using, selling, offering for sale, or importing the claimed invention.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1005840" y="2788920"/>
            <a:ext cx="6126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Types you’ll hear about: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05840" y="3108960"/>
            <a:ext cx="612648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Utility patents: functional inventions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patents: ornamental appearance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Plant patents: certain asexually reproduced plants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005840" y="4754880"/>
            <a:ext cx="6172200" cy="16916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234440" y="4983480"/>
            <a:ext cx="57150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idea: patents trade disclosure for exclusivity.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234440" y="5532120"/>
            <a:ext cx="5715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publish the how → get a time-limited right to exclude.</a:t>
            </a:r>
            <a:endParaRPr lang="en-US" sz="1400" dirty="0"/>
          </a:p>
        </p:txBody>
      </p:sp>
      <p:pic>
        <p:nvPicPr>
          <p:cNvPr id="2050" name="Picture 2" descr="burrito">
            <a:extLst>
              <a:ext uri="{FF2B5EF4-FFF2-40B4-BE49-F238E27FC236}">
                <a16:creationId xmlns:a16="http://schemas.microsoft.com/office/drawing/2014/main" id="{948234DF-19D3-9D73-288C-D9B70A5EE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092" y="1550725"/>
            <a:ext cx="3560886" cy="498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Patents: what they protect (and what they don’t)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 claims vs. ideas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640080" y="1417320"/>
            <a:ext cx="5272888" cy="5074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278728" y="1417320"/>
            <a:ext cx="5272888" cy="5074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60120" y="1645920"/>
            <a:ext cx="46328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Patents can protect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960120" y="2057400"/>
            <a:ext cx="4632808" cy="4160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new device or system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method/process (including software methods)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composition/material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novel ornamental design (design patent)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Improvements to existing tech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598768" y="1645920"/>
            <a:ext cx="46328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Patents don’t protect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6598768" y="2057400"/>
            <a:ext cx="4632808" cy="4160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Abstract ideas (without a real technical implementation)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“I thought of it first” without filing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Things already publicly disclosed/known (prior art)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Pure business plans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 secrets you refuse to disclose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riginal iMac">
            <a:extLst>
              <a:ext uri="{FF2B5EF4-FFF2-40B4-BE49-F238E27FC236}">
                <a16:creationId xmlns:a16="http://schemas.microsoft.com/office/drawing/2014/main" id="{4A20B62A-0F7B-4EB9-34F3-ECC5EB21B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0890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founders profit from patents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than “suing competitors”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31520" y="1508760"/>
            <a:ext cx="10698480" cy="512064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05840" y="2900569"/>
            <a:ext cx="10149840" cy="219986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leverage for partnerships + licensing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defensibility for fundraising (“we own the tech”)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Deter copycats (especially in hardware/consumer products)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a premium price and safer market entry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Provide assets for acquisition value and negotiation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Cross-license (avoid being blocked by others)</a:t>
            </a:r>
            <a:endParaRPr lang="en-US" sz="1800" dirty="0"/>
          </a:p>
          <a:p>
            <a:pPr marL="279400" indent="-2794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Defensive use: reduce risk of being shut down</a:t>
            </a:r>
            <a:endParaRPr lang="en-US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to obtain a patent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practical (not scary) overview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31519" y="1535264"/>
            <a:ext cx="11221941" cy="51206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1005840" y="2148840"/>
            <a:ext cx="1965960" cy="22402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143000" y="2286000"/>
            <a:ext cx="1691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1) Capture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1143000" y="2679192"/>
            <a:ext cx="1691640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Write it down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(what, how, variants)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2971800" y="3063240"/>
            <a:ext cx="228600" cy="457200"/>
          </a:xfrm>
          <a:prstGeom prst="rightArrow">
            <a:avLst/>
          </a:prstGeom>
          <a:solidFill>
            <a:srgbClr val="6B7280"/>
          </a:solidFill>
          <a:ln w="127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200400" y="2148840"/>
            <a:ext cx="1965960" cy="22402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337560" y="2286000"/>
            <a:ext cx="1691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2) Search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3337560" y="2679192"/>
            <a:ext cx="1691640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 art search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(patentability)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166360" y="3063240"/>
            <a:ext cx="228600" cy="457200"/>
          </a:xfrm>
          <a:prstGeom prst="rightArrow">
            <a:avLst/>
          </a:prstGeom>
          <a:solidFill>
            <a:srgbClr val="6B7280"/>
          </a:solidFill>
          <a:ln w="127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5394960" y="2148840"/>
            <a:ext cx="1965960" cy="22402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532120" y="2286000"/>
            <a:ext cx="1691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3) File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532120" y="2679192"/>
            <a:ext cx="1691640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Provisional or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non-provisional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7360920" y="3063240"/>
            <a:ext cx="228600" cy="457200"/>
          </a:xfrm>
          <a:prstGeom prst="rightArrow">
            <a:avLst/>
          </a:prstGeom>
          <a:solidFill>
            <a:srgbClr val="6B7280"/>
          </a:solidFill>
          <a:ln w="127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7589520" y="2148840"/>
            <a:ext cx="1965960" cy="22402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7726680" y="2286000"/>
            <a:ext cx="1691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4) Examine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7726680" y="2679192"/>
            <a:ext cx="1691640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USPTO review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office actions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9555480" y="3063240"/>
            <a:ext cx="228600" cy="457200"/>
          </a:xfrm>
          <a:prstGeom prst="rightArrow">
            <a:avLst/>
          </a:prstGeom>
          <a:solidFill>
            <a:srgbClr val="6B7280"/>
          </a:solidFill>
          <a:ln w="127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9784080" y="2148840"/>
            <a:ext cx="1965960" cy="22402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9921240" y="2286000"/>
            <a:ext cx="1691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5) Issue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9921240" y="2679192"/>
            <a:ext cx="1691640" cy="1600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 fees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maintain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1005840" y="466344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Founders tip: you do NOT need a prototype to file — you need a complete description.</a:t>
            </a:r>
            <a:endParaRPr lang="en-US" sz="1800" dirty="0"/>
          </a:p>
        </p:txBody>
      </p:sp>
      <p:sp>
        <p:nvSpPr>
          <p:cNvPr id="29" name="Text 27"/>
          <p:cNvSpPr/>
          <p:nvPr/>
        </p:nvSpPr>
        <p:spPr>
          <a:xfrm>
            <a:off x="1005840" y="516636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kills patents: public disclosure before filing (pitch decks, demos, GitHub, sales).</a:t>
            </a:r>
            <a:endParaRPr lang="en-US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Provisional vs non-provisional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common filing paths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640080" y="1417320"/>
            <a:ext cx="5272888" cy="5074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278728" y="1417320"/>
            <a:ext cx="5272888" cy="5074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60120" y="1645920"/>
            <a:ext cx="46328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Provisional (PPA)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960120" y="2057400"/>
            <a:ext cx="4632808" cy="4160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Lower-cost first filing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Establishes an early effective filing date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Lets you say “Patent Pending”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Expires in 12 months (must follow with non-provisional)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Must fully describe the invention to be useful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598768" y="1645920"/>
            <a:ext cx="46328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Non-provisional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6598768" y="2057400"/>
            <a:ext cx="4632808" cy="4160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“real” application examined by the USPTO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Includes claims (define your legal protection)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Starts the path to a granted patent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formal requirements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Strategy matters: claims + scope + support</a:t>
            </a:r>
            <a:endParaRPr lang="en-US" sz="15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“Patent Pending”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means (and what it doesn’t)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pic>
        <p:nvPicPr>
          <p:cNvPr id="8" name="Image 0" descr="/mnt/data/ip_deck_assets/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381155"/>
            <a:ext cx="4526280" cy="3375851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731520" y="1508760"/>
            <a:ext cx="6629400" cy="512064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05840" y="1783080"/>
            <a:ext cx="6126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 pending usually means a patent application has been filed.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005840" y="2423160"/>
            <a:ext cx="6126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does NOT mean: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05840" y="2743200"/>
            <a:ext cx="612648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already have a patent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will definitely get a patent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can sue someone today (usually)</a:t>
            </a:r>
            <a:endParaRPr lang="en-US" sz="1600" dirty="0"/>
          </a:p>
          <a:p>
            <a:pPr marL="228600" indent="-228600">
              <a:buSzPct val="100000"/>
              <a:buChar char="•"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can safely disclose everything publicly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005840" y="4788757"/>
            <a:ext cx="6172200" cy="15544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234440" y="5257800"/>
            <a:ext cx="57150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it as: a signal + a timestamp.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Then keep building and keep your filings strong.</a:t>
            </a:r>
            <a:endParaRPr lang="en-US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Pitch competition IP checklist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to say (and what to avoid saying)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640080" y="1417320"/>
            <a:ext cx="5272888" cy="5074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278728" y="1417320"/>
            <a:ext cx="5272888" cy="5074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60120" y="1645920"/>
            <a:ext cx="46328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Pitch-safe (usually)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960120" y="2057400"/>
            <a:ext cx="4632808" cy="4160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“We filed a provisional application on X date.”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“We own our code + brand assets.”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“We’re protecting our brand with trademark filings.”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“Key know-how is held as trade secrets with NDAs.”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High-level benefits (no secret sauce)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6598768" y="1645920"/>
            <a:ext cx="463280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Risky (be careful)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6598768" y="2057400"/>
            <a:ext cx="4632808" cy="4160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Detailed how-it-works diagrams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Exact formulas/parameters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Posting confidential slides publicly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Overclaiming (“patented” when not)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Sharing trade secrets without NDAs</a:t>
            </a:r>
            <a:endParaRPr lang="en-US" sz="15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Founder-friendly action plan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Small steps that create real defensibility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548639" y="1508760"/>
            <a:ext cx="11378317" cy="512064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960120" y="1874520"/>
            <a:ext cx="3383280" cy="4572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960120" y="1874520"/>
            <a:ext cx="3383280" cy="54864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143000" y="2011680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7 days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188720" y="2651760"/>
            <a:ext cx="292608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 your IP assets (use the IP map)</a:t>
            </a:r>
            <a:endParaRPr lang="en-US" sz="1400" dirty="0"/>
          </a:p>
          <a:p>
            <a:pPr marL="228600" indent="-228600"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ownership (contracts, repos, domains)</a:t>
            </a:r>
            <a:endParaRPr lang="en-US" sz="1400" dirty="0"/>
          </a:p>
          <a:p>
            <a:pPr marL="228600" indent="-228600"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Stop accidental disclosure of secrets</a:t>
            </a:r>
            <a:endParaRPr lang="en-US" sz="1400" dirty="0"/>
          </a:p>
          <a:p>
            <a:pPr marL="228600" indent="-228600"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quick trademark clearance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4572000" y="1874520"/>
            <a:ext cx="3383280" cy="4572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4572000" y="1874520"/>
            <a:ext cx="3383280" cy="54864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754880" y="2011680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30 days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800600" y="2651760"/>
            <a:ext cx="292608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File key trademarks</a:t>
            </a:r>
            <a:endParaRPr lang="en-US" sz="1400" dirty="0"/>
          </a:p>
          <a:p>
            <a:pPr marL="228600" indent="-228600"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Decide patent vs secret on core innovations</a:t>
            </a:r>
            <a:endParaRPr lang="en-US" sz="1400" dirty="0"/>
          </a:p>
          <a:p>
            <a:pPr marL="228600" indent="-228600"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Capture invention disclosures (write-ups + drawings)</a:t>
            </a:r>
            <a:endParaRPr lang="en-US" sz="1400" dirty="0"/>
          </a:p>
          <a:p>
            <a:pPr marL="228600" indent="-228600"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Register critical copyright works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8183880" y="1874520"/>
            <a:ext cx="3383280" cy="4572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8183880" y="1874520"/>
            <a:ext cx="3383280" cy="54864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8366760" y="2011680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6 months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412480" y="2651760"/>
            <a:ext cx="292608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a filing cadence (patents, TM)</a:t>
            </a:r>
            <a:endParaRPr lang="en-US" sz="1400" dirty="0"/>
          </a:p>
          <a:p>
            <a:pPr marL="228600" indent="-228600"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Operationalize trade secret measures</a:t>
            </a:r>
            <a:endParaRPr lang="en-US" sz="1400" dirty="0"/>
          </a:p>
          <a:p>
            <a:pPr marL="228600" indent="-228600"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License/partner with IP in mind</a:t>
            </a:r>
            <a:endParaRPr lang="en-US" sz="1400" dirty="0"/>
          </a:p>
          <a:p>
            <a:pPr marL="228600" indent="-228600"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renewals + assignments</a:t>
            </a:r>
            <a:endParaRPr lang="en-US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8899855" y="0"/>
            <a:ext cx="3291840" cy="6858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22960" y="2377440"/>
            <a:ext cx="6400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Q&amp;A</a:t>
            </a:r>
            <a:endParaRPr lang="en-US" sz="8000" dirty="0"/>
          </a:p>
        </p:txBody>
      </p:sp>
      <p:sp>
        <p:nvSpPr>
          <p:cNvPr id="5" name="Text 3"/>
          <p:cNvSpPr/>
          <p:nvPr/>
        </p:nvSpPr>
        <p:spPr>
          <a:xfrm>
            <a:off x="914400" y="324612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 anything — business, strategy, pitch phrasing.</a:t>
            </a:r>
            <a:endParaRPr lang="en-US" sz="220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6ED84C03-A97E-FFEF-1C36-10F48C15D3B1}"/>
              </a:ext>
            </a:extLst>
          </p:cNvPr>
          <p:cNvSpPr/>
          <p:nvPr/>
        </p:nvSpPr>
        <p:spPr>
          <a:xfrm>
            <a:off x="914400" y="5623560"/>
            <a:ext cx="6400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Stewart Myers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Stewart@cognivito.com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www.cognivito.com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alibri" pitchFamily="34" charset="-120"/>
              </a:rPr>
              <a:t>541-740-7552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Today (60 minutes)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Simple, practical, and pitch-competition friendly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77240" y="150876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We’ll cover: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43712" y="873252"/>
            <a:ext cx="10881360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79400" indent="-279400"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1) The 4 major IP areas (copyrights, trademarks, trade secrets, patents)</a:t>
            </a:r>
            <a:endParaRPr lang="en-US" sz="2000" dirty="0"/>
          </a:p>
          <a:p>
            <a:pPr marL="279400" indent="-279400"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2) What each one is (in plain English)</a:t>
            </a:r>
            <a:endParaRPr lang="en-US" sz="2000" dirty="0"/>
          </a:p>
          <a:p>
            <a:pPr marL="279400" indent="-279400"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3) What each one protects (and where they overlap)</a:t>
            </a:r>
            <a:endParaRPr lang="en-US" sz="2000" dirty="0"/>
          </a:p>
          <a:p>
            <a:pPr marL="279400" indent="-279400"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4) How founders profit from each kind of IP</a:t>
            </a:r>
            <a:endParaRPr lang="en-US" sz="2000" dirty="0"/>
          </a:p>
          <a:p>
            <a:pPr marL="279400" indent="-279400">
              <a:buSzPct val="100000"/>
              <a:buChar char="•"/>
            </a:pPr>
            <a:r>
              <a:rPr lang="en-US" sz="20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5) How to obtain protection (practical next steps)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Quick note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education, not legal advice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685800" y="1554480"/>
            <a:ext cx="7543800" cy="196596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960120" y="1783080"/>
            <a:ext cx="704088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54000" indent="-2540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 information only — talk to counsel about your facts</a:t>
            </a:r>
            <a:endParaRPr lang="en-US" sz="1800" dirty="0"/>
          </a:p>
          <a:p>
            <a:pPr marL="254000" indent="-2540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Laws vary by country and change over time</a:t>
            </a:r>
            <a:endParaRPr lang="en-US" sz="1800" dirty="0"/>
          </a:p>
          <a:p>
            <a:pPr marL="254000" indent="-254000">
              <a:buSzPct val="100000"/>
              <a:buChar char="•"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Don’t disclose confidential details to the public during this session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685800" y="3794760"/>
            <a:ext cx="7543800" cy="26974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960120" y="3977640"/>
            <a:ext cx="5486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guide today: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960120" y="4297680"/>
            <a:ext cx="493776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Stewart Myers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Registered </a:t>
            </a:r>
            <a:r>
              <a:rPr lang="en-US" sz="2200" b="1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 Attorney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960120" y="5047488"/>
            <a:ext cx="539496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Focus: startup-friendly IP strategy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(so you can protect value *and* ship product)</a:t>
            </a:r>
            <a:endParaRPr lang="en-US" sz="1400" dirty="0"/>
          </a:p>
        </p:txBody>
      </p:sp>
      <p:pic>
        <p:nvPicPr>
          <p:cNvPr id="14" name="Image 0" descr="/mnt/data/Professional Headshot.JPEG"/>
          <p:cNvPicPr>
            <a:picLocks noChangeAspect="1"/>
          </p:cNvPicPr>
          <p:nvPr/>
        </p:nvPicPr>
        <p:blipFill>
          <a:blip r:embed="rId3"/>
          <a:srcRect l="13926" r="13926"/>
          <a:stretch/>
        </p:blipFill>
        <p:spPr>
          <a:xfrm>
            <a:off x="8503920" y="1600200"/>
            <a:ext cx="3474720" cy="4846320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8503920" y="6309360"/>
            <a:ext cx="3474720" cy="384048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1" descr="/mnt/data/AIPLA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640" y="6407331"/>
            <a:ext cx="1097280" cy="188105"/>
          </a:xfrm>
          <a:prstGeom prst="rect">
            <a:avLst/>
          </a:prstGeom>
        </p:spPr>
      </p:pic>
      <p:pic>
        <p:nvPicPr>
          <p:cNvPr id="17" name="Image 2" descr="/mnt/data/NAP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5500" y="6336792"/>
            <a:ext cx="1094984" cy="329184"/>
          </a:xfrm>
          <a:prstGeom prst="rect">
            <a:avLst/>
          </a:prstGeom>
        </p:spPr>
      </p:pic>
      <p:pic>
        <p:nvPicPr>
          <p:cNvPr id="18" name="Image 3" descr="/mnt/data/OPLA 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1638" y="6336792"/>
            <a:ext cx="452132" cy="3291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“intellectual property”?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Think: legal tools that turn your work into an asset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31520" y="1554480"/>
            <a:ext cx="10698480" cy="20116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51560" y="1783080"/>
            <a:ext cx="10058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 is the set of laws that let you control how others use certain outputs of creativity and innovation.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1097280" y="3977640"/>
            <a:ext cx="3017520" cy="173736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1A73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097280" y="4160520"/>
            <a:ext cx="301752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innovation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4343400" y="4434840"/>
            <a:ext cx="1280160" cy="731520"/>
          </a:xfrm>
          <a:prstGeom prst="rightArrow">
            <a:avLst/>
          </a:prstGeom>
          <a:solidFill>
            <a:srgbClr val="6B7280"/>
          </a:solidFill>
          <a:ln w="127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5715000" y="3977640"/>
            <a:ext cx="3291840" cy="173736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FFD60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715000" y="4160520"/>
            <a:ext cx="329184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protection</a:t>
            </a:r>
            <a:endParaRPr lang="en-US" sz="2200" dirty="0"/>
          </a:p>
        </p:txBody>
      </p:sp>
      <p:sp>
        <p:nvSpPr>
          <p:cNvPr id="15" name="Shape 13"/>
          <p:cNvSpPr/>
          <p:nvPr/>
        </p:nvSpPr>
        <p:spPr>
          <a:xfrm>
            <a:off x="9189720" y="4434840"/>
            <a:ext cx="1280160" cy="731520"/>
          </a:xfrm>
          <a:prstGeom prst="rightArrow">
            <a:avLst/>
          </a:prstGeom>
          <a:solidFill>
            <a:srgbClr val="6B7280"/>
          </a:solidFill>
          <a:ln w="12700">
            <a:solidFill>
              <a:srgbClr val="6B728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10561320" y="3977640"/>
            <a:ext cx="1554480" cy="1737360"/>
          </a:xfrm>
          <a:prstGeom prst="round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0561320" y="4160520"/>
            <a:ext cx="155448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$$</a:t>
            </a:r>
            <a:endParaRPr lang="en-US" sz="4000" dirty="0"/>
          </a:p>
        </p:txBody>
      </p:sp>
      <p:sp>
        <p:nvSpPr>
          <p:cNvPr id="18" name="Text 16"/>
          <p:cNvSpPr/>
          <p:nvPr/>
        </p:nvSpPr>
        <p:spPr>
          <a:xfrm>
            <a:off x="868680" y="603504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 take: IP isn’t “paperwork.” It’s a business lever. (Sometimes it’s also paperwork.)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investors care about IP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Because “value” is increasingly intangible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77240" y="150876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Ocean Tomo reports intangible assets now represent &gt;90% of S&amp;P 500 market value (2020).</a:t>
            </a:r>
            <a:endParaRPr lang="en-US" sz="1800" dirty="0"/>
          </a:p>
        </p:txBody>
      </p:sp>
      <p:graphicFrame>
        <p:nvGraphicFramePr>
          <p:cNvPr id="9" name="Chart 0"/>
          <p:cNvGraphicFramePr/>
          <p:nvPr/>
        </p:nvGraphicFramePr>
        <p:xfrm>
          <a:off x="777240" y="192024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hape 7"/>
          <p:cNvSpPr/>
          <p:nvPr/>
        </p:nvSpPr>
        <p:spPr>
          <a:xfrm>
            <a:off x="7818120" y="1920240"/>
            <a:ext cx="3703320" cy="411480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8092440" y="210312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founders should do with this: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8092440" y="2514600"/>
            <a:ext cx="3291840" cy="3383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what’s defensible (not just what’s cool)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 it in the right bucket(s)</a:t>
            </a:r>
            <a:endParaRPr lang="en-US" sz="1500" dirty="0"/>
          </a:p>
          <a:p>
            <a:pPr marL="228600" indent="-228600"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IP to de-risk your pitch and your go-to-market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4 major areas of IP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startups use *multiple* at the same time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731520" y="1600200"/>
            <a:ext cx="553212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960120" y="1828800"/>
            <a:ext cx="822960" cy="822960"/>
          </a:xfrm>
          <a:prstGeom prst="ellipse">
            <a:avLst/>
          </a:prstGeom>
          <a:solidFill>
            <a:srgbClr val="6366F1"/>
          </a:solidFill>
          <a:ln w="12700">
            <a:solidFill>
              <a:srgbClr val="6366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960120" y="1828800"/>
            <a:ext cx="822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©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1874520" y="1801368"/>
            <a:ext cx="4251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Copyrights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874520" y="2167128"/>
            <a:ext cx="42519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 original expression: code, text, images, music, video, UI art.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5897880" y="1600200"/>
            <a:ext cx="553212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6126480" y="1828800"/>
            <a:ext cx="822960" cy="822960"/>
          </a:xfrm>
          <a:prstGeom prst="ellipse">
            <a:avLst/>
          </a:prstGeom>
          <a:solidFill>
            <a:srgbClr val="0EA5E9"/>
          </a:solidFill>
          <a:ln w="12700">
            <a:solidFill>
              <a:srgbClr val="0EA5E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126480" y="1828800"/>
            <a:ext cx="822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™</a:t>
            </a:r>
            <a:endParaRPr lang="en-US" sz="3000" dirty="0"/>
          </a:p>
        </p:txBody>
      </p:sp>
      <p:sp>
        <p:nvSpPr>
          <p:cNvPr id="16" name="Text 14"/>
          <p:cNvSpPr/>
          <p:nvPr/>
        </p:nvSpPr>
        <p:spPr>
          <a:xfrm>
            <a:off x="7040880" y="1801368"/>
            <a:ext cx="4251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Trademarks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7040880" y="2167128"/>
            <a:ext cx="42519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 brand identifiers: names, logos, slogans (source of goods/services).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731520" y="3200400"/>
            <a:ext cx="553212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960120" y="3429000"/>
            <a:ext cx="822960" cy="822960"/>
          </a:xfrm>
          <a:prstGeom prst="ellipse">
            <a:avLst/>
          </a:prstGeom>
          <a:solidFill>
            <a:srgbClr val="10B981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960120" y="3429000"/>
            <a:ext cx="822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🔒</a:t>
            </a:r>
            <a:endParaRPr lang="en-US" sz="3000" dirty="0"/>
          </a:p>
        </p:txBody>
      </p:sp>
      <p:sp>
        <p:nvSpPr>
          <p:cNvPr id="21" name="Text 19"/>
          <p:cNvSpPr/>
          <p:nvPr/>
        </p:nvSpPr>
        <p:spPr>
          <a:xfrm>
            <a:off x="1874520" y="3401568"/>
            <a:ext cx="4251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 Secrets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1874520" y="3767328"/>
            <a:ext cx="42519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 confidential business/technical info you actively keep secret.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5897880" y="3200400"/>
            <a:ext cx="553212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6126480" y="3429000"/>
            <a:ext cx="822960" cy="822960"/>
          </a:xfrm>
          <a:prstGeom prst="ellipse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6126480" y="3429000"/>
            <a:ext cx="8229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⚙</a:t>
            </a:r>
            <a:endParaRPr lang="en-US" sz="3000" dirty="0"/>
          </a:p>
        </p:txBody>
      </p:sp>
      <p:sp>
        <p:nvSpPr>
          <p:cNvPr id="26" name="Text 24"/>
          <p:cNvSpPr/>
          <p:nvPr/>
        </p:nvSpPr>
        <p:spPr>
          <a:xfrm>
            <a:off x="7040880" y="3401568"/>
            <a:ext cx="4251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Patents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7040880" y="3767328"/>
            <a:ext cx="42519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 new, useful, non-obvious inventions (functional or ornamental).</a:t>
            </a:r>
            <a:endParaRPr lang="en-US" sz="1300" dirty="0"/>
          </a:p>
        </p:txBody>
      </p:sp>
      <p:sp>
        <p:nvSpPr>
          <p:cNvPr id="28" name="Shape 26"/>
          <p:cNvSpPr/>
          <p:nvPr/>
        </p:nvSpPr>
        <p:spPr>
          <a:xfrm>
            <a:off x="731520" y="4892040"/>
            <a:ext cx="10698480" cy="14173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1005840" y="5074920"/>
            <a:ext cx="10058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Rule of thumb: Protect what makes customers pay (and competitors sweat).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143000"/>
          </a:xfrm>
          <a:prstGeom prst="rect">
            <a:avLst/>
          </a:prstGeom>
          <a:solidFill>
            <a:srgbClr val="0B1F33"/>
          </a:solidFill>
          <a:ln w="12700">
            <a:solidFill>
              <a:srgbClr val="0B1F3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28455" y="0"/>
            <a:ext cx="3063240" cy="1143000"/>
          </a:xfrm>
          <a:prstGeom prst="rect">
            <a:avLst/>
          </a:prstGeom>
          <a:solidFill>
            <a:srgbClr val="0E5A6B"/>
          </a:solidFill>
          <a:ln w="12700">
            <a:solidFill>
              <a:srgbClr val="0E5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143000"/>
            <a:ext cx="12191695" cy="5715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48640" y="201168"/>
            <a:ext cx="835121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they overlap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566928" y="713232"/>
            <a:ext cx="8351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FFD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product can have multiple IP layers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5695" y="653796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cognivito.com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5166360" y="1828800"/>
            <a:ext cx="1874520" cy="3566160"/>
          </a:xfrm>
          <a:prstGeom prst="roundRect">
            <a:avLst/>
          </a:prstGeom>
          <a:solidFill>
            <a:srgbClr val="111827"/>
          </a:solidFill>
          <a:ln w="12700">
            <a:solidFill>
              <a:srgbClr val="111827"/>
            </a:solidFill>
            <a:prstDash val="solid"/>
          </a:ln>
          <a:effectLst>
            <a:outerShdw blurRad="50800" dist="254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5285232" y="2011680"/>
            <a:ext cx="1636776" cy="3200400"/>
          </a:xfrm>
          <a:prstGeom prst="roundRect">
            <a:avLst/>
          </a:prstGeom>
          <a:solidFill>
            <a:srgbClr val="1F2937"/>
          </a:solidFill>
          <a:ln w="12700">
            <a:solidFill>
              <a:srgbClr val="1F293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5166360" y="2377440"/>
            <a:ext cx="0" cy="0"/>
          </a:xfrm>
          <a:prstGeom prst="line">
            <a:avLst/>
          </a:prstGeom>
          <a:noFill/>
          <a:ln w="25400">
            <a:solidFill>
              <a:srgbClr val="0EA5E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" y="2176272"/>
            <a:ext cx="3749040" cy="502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EA5E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60120" y="2240280"/>
            <a:ext cx="35661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Trademark: app name + icon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7040880" y="2926080"/>
            <a:ext cx="640080" cy="0"/>
          </a:xfrm>
          <a:prstGeom prst="line">
            <a:avLst/>
          </a:prstGeom>
          <a:noFill/>
          <a:ln w="25400">
            <a:solidFill>
              <a:srgbClr val="6366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7680960" y="2724912"/>
            <a:ext cx="3749040" cy="502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6366F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7818120" y="2788920"/>
            <a:ext cx="35661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Copyright: code + UI art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5166360" y="3840480"/>
            <a:ext cx="0" cy="0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822960" y="3639312"/>
            <a:ext cx="3749040" cy="502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960120" y="3703320"/>
            <a:ext cx="35661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 secret: algorithms, pricing, playbooks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7040880" y="4663440"/>
            <a:ext cx="640080" cy="0"/>
          </a:xfrm>
          <a:prstGeom prst="line">
            <a:avLst/>
          </a:prstGeom>
          <a:noFill/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7680960" y="4462272"/>
            <a:ext cx="3749040" cy="502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7818120" y="4526280"/>
            <a:ext cx="35661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Patent: novel features / methods</a:t>
            </a:r>
            <a:endParaRPr lang="en-US" sz="1400" dirty="0"/>
          </a:p>
        </p:txBody>
      </p:sp>
      <p:sp>
        <p:nvSpPr>
          <p:cNvPr id="22" name="Shape 20"/>
          <p:cNvSpPr/>
          <p:nvPr/>
        </p:nvSpPr>
        <p:spPr>
          <a:xfrm>
            <a:off x="822960" y="5623560"/>
            <a:ext cx="10561320" cy="82296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1097280" y="5779008"/>
            <a:ext cx="100584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don’t pick ONE forever. You build a stack (based on what’s valuable and copyable).</a:t>
            </a:r>
            <a:endParaRPr lang="en-US" sz="1800" dirty="0"/>
          </a:p>
        </p:txBody>
      </p:sp>
      <p:pic>
        <p:nvPicPr>
          <p:cNvPr id="25" name="Picture 24" descr="A grey apple logo with a bite taken out of it&#10;&#10;AI-generated content may be incorrect.">
            <a:extLst>
              <a:ext uri="{FF2B5EF4-FFF2-40B4-BE49-F238E27FC236}">
                <a16:creationId xmlns:a16="http://schemas.microsoft.com/office/drawing/2014/main" id="{7C81AEF7-D036-D5E7-BFFA-9C30136E5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827" y="2896460"/>
            <a:ext cx="868039" cy="10650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3513</Words>
  <Application>Microsoft Macintosh PowerPoint</Application>
  <PresentationFormat>Widescreen</PresentationFormat>
  <Paragraphs>446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Cognivito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Stewart Myers</dc:creator>
  <cp:lastModifiedBy>Stewart Myers</cp:lastModifiedBy>
  <cp:revision>19</cp:revision>
  <dcterms:created xsi:type="dcterms:W3CDTF">2026-02-11T06:32:10Z</dcterms:created>
  <dcterms:modified xsi:type="dcterms:W3CDTF">2026-02-12T20:14:20Z</dcterms:modified>
</cp:coreProperties>
</file>